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59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779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96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7200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563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798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4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048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467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8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530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8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990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878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2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302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06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smtClean="0"/>
              <a:t>6/7/2022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8573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AXE GENRE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399932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/>
              <a:t>LABORATOIRE LCE- EA 1853</a:t>
            </a:r>
            <a:br>
              <a:rPr lang="fr-FR" b="1" dirty="0"/>
            </a:br>
            <a:r>
              <a:rPr lang="fr-FR" dirty="0" smtClean="0"/>
              <a:t>SEMINAIRES</a:t>
            </a:r>
            <a:br>
              <a:rPr lang="fr-FR" dirty="0" smtClean="0"/>
            </a:br>
            <a:r>
              <a:rPr lang="fr-FR" dirty="0" smtClean="0"/>
              <a:t>2019-2022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Site: https://lce.univ-lyon2.fr/axes-de-recherche/genre</a:t>
            </a:r>
          </a:p>
        </p:txBody>
      </p:sp>
    </p:spTree>
    <p:extLst>
      <p:ext uri="{BB962C8B-B14F-4D97-AF65-F5344CB8AC3E}">
        <p14:creationId xmlns:p14="http://schemas.microsoft.com/office/powerpoint/2010/main" val="341427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39139" y="510363"/>
            <a:ext cx="10313581" cy="5964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852872"/>
              </p:ext>
            </p:extLst>
          </p:nvPr>
        </p:nvGraphicFramePr>
        <p:xfrm>
          <a:off x="381692" y="1150963"/>
          <a:ext cx="9801399" cy="17804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8198">
                  <a:extLst>
                    <a:ext uri="{9D8B030D-6E8A-4147-A177-3AD203B41FA5}">
                      <a16:colId xmlns:a16="http://schemas.microsoft.com/office/drawing/2014/main" val="179087067"/>
                    </a:ext>
                  </a:extLst>
                </a:gridCol>
                <a:gridCol w="1113275">
                  <a:extLst>
                    <a:ext uri="{9D8B030D-6E8A-4147-A177-3AD203B41FA5}">
                      <a16:colId xmlns:a16="http://schemas.microsoft.com/office/drawing/2014/main" val="842626134"/>
                    </a:ext>
                  </a:extLst>
                </a:gridCol>
                <a:gridCol w="1300177">
                  <a:extLst>
                    <a:ext uri="{9D8B030D-6E8A-4147-A177-3AD203B41FA5}">
                      <a16:colId xmlns:a16="http://schemas.microsoft.com/office/drawing/2014/main" val="3818245866"/>
                    </a:ext>
                  </a:extLst>
                </a:gridCol>
                <a:gridCol w="1755238">
                  <a:extLst>
                    <a:ext uri="{9D8B030D-6E8A-4147-A177-3AD203B41FA5}">
                      <a16:colId xmlns:a16="http://schemas.microsoft.com/office/drawing/2014/main" val="3667809625"/>
                    </a:ext>
                  </a:extLst>
                </a:gridCol>
                <a:gridCol w="3914511">
                  <a:extLst>
                    <a:ext uri="{9D8B030D-6E8A-4147-A177-3AD203B41FA5}">
                      <a16:colId xmlns:a16="http://schemas.microsoft.com/office/drawing/2014/main" val="3195797684"/>
                    </a:ext>
                  </a:extLst>
                </a:gridCol>
              </a:tblGrid>
              <a:tr h="12736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Retracer la postérité de A Room of </a:t>
                      </a:r>
                      <a:r>
                        <a:rPr lang="fr-FR" sz="1200" dirty="0" err="1">
                          <a:effectLst/>
                          <a:latin typeface="+mj-lt"/>
                        </a:rPr>
                        <a:t>One’s</a:t>
                      </a:r>
                      <a:r>
                        <a:rPr lang="fr-FR" sz="1200" dirty="0">
                          <a:effectLst/>
                          <a:latin typeface="+mj-lt"/>
                        </a:rPr>
                        <a:t> </a:t>
                      </a:r>
                      <a:r>
                        <a:rPr lang="fr-FR" sz="1200" dirty="0" err="1">
                          <a:effectLst/>
                          <a:latin typeface="+mj-lt"/>
                        </a:rPr>
                        <a:t>Own</a:t>
                      </a:r>
                      <a:r>
                        <a:rPr lang="fr-FR" sz="1200" dirty="0">
                          <a:effectLst/>
                          <a:latin typeface="+mj-lt"/>
                        </a:rPr>
                        <a:t> de Virginia Woolf dans l’espace atlantique anglophone : vers un pan d’histoire littéraire, culturelle et féministe ? ».</a:t>
                      </a:r>
                      <a:endParaRPr lang="fr-FR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Intervenant.e</a:t>
                      </a:r>
                      <a:r>
                        <a:rPr lang="fr-FR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fr-FR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fr-FR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Valérie FAVRE </a:t>
                      </a:r>
                      <a:br>
                        <a:rPr lang="fr-FR" sz="12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fr-FR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21/01/22</a:t>
                      </a:r>
                      <a:endParaRPr lang="fr-FR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+mj-lt"/>
                        </a:rPr>
                        <a:t>En ligne</a:t>
                      </a:r>
                      <a:endParaRPr lang="fr-FR" sz="12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  <a:latin typeface="+mj-lt"/>
                        </a:rPr>
                        <a:t>Organisateurs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  <a:latin typeface="+mj-lt"/>
                        </a:rPr>
                        <a:t/>
                      </a:r>
                      <a:br>
                        <a:rPr lang="fr-FR" sz="1200" dirty="0" smtClean="0">
                          <a:effectLst/>
                          <a:latin typeface="+mj-lt"/>
                        </a:rPr>
                      </a:br>
                      <a:r>
                        <a:rPr lang="fr-FR" sz="1200" dirty="0" smtClean="0">
                          <a:effectLst/>
                          <a:latin typeface="+mj-lt"/>
                        </a:rPr>
                        <a:t>Sandra </a:t>
                      </a:r>
                      <a:r>
                        <a:rPr lang="fr-FR" sz="1200" dirty="0">
                          <a:effectLst/>
                          <a:latin typeface="+mj-lt"/>
                        </a:rPr>
                        <a:t>HERNANDEZ </a:t>
                      </a:r>
                      <a:r>
                        <a:rPr lang="fr-FR" sz="1200" dirty="0" smtClean="0">
                          <a:effectLst/>
                          <a:latin typeface="+mj-lt"/>
                        </a:rPr>
                        <a:t/>
                      </a:r>
                      <a:br>
                        <a:rPr lang="fr-FR" sz="1200" dirty="0" smtClean="0">
                          <a:effectLst/>
                          <a:latin typeface="+mj-lt"/>
                        </a:rPr>
                      </a:br>
                      <a:r>
                        <a:rPr lang="fr-FR" sz="1200" dirty="0" smtClean="0">
                          <a:effectLst/>
                        </a:rPr>
                        <a:t> Joao Carlos Pereira</a:t>
                      </a:r>
                      <a:endParaRPr lang="fr-FR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+mj-lt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27222213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765103"/>
              </p:ext>
            </p:extLst>
          </p:nvPr>
        </p:nvGraphicFramePr>
        <p:xfrm>
          <a:off x="995229" y="3364753"/>
          <a:ext cx="9801399" cy="26770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3218">
                  <a:extLst>
                    <a:ext uri="{9D8B030D-6E8A-4147-A177-3AD203B41FA5}">
                      <a16:colId xmlns:a16="http://schemas.microsoft.com/office/drawing/2014/main" val="1932121604"/>
                    </a:ext>
                  </a:extLst>
                </a:gridCol>
                <a:gridCol w="1162589">
                  <a:extLst>
                    <a:ext uri="{9D8B030D-6E8A-4147-A177-3AD203B41FA5}">
                      <a16:colId xmlns:a16="http://schemas.microsoft.com/office/drawing/2014/main" val="3850928363"/>
                    </a:ext>
                  </a:extLst>
                </a:gridCol>
                <a:gridCol w="1046011">
                  <a:extLst>
                    <a:ext uri="{9D8B030D-6E8A-4147-A177-3AD203B41FA5}">
                      <a16:colId xmlns:a16="http://schemas.microsoft.com/office/drawing/2014/main" val="1693245327"/>
                    </a:ext>
                  </a:extLst>
                </a:gridCol>
                <a:gridCol w="2003611">
                  <a:extLst>
                    <a:ext uri="{9D8B030D-6E8A-4147-A177-3AD203B41FA5}">
                      <a16:colId xmlns:a16="http://schemas.microsoft.com/office/drawing/2014/main" val="2756054621"/>
                    </a:ext>
                  </a:extLst>
                </a:gridCol>
                <a:gridCol w="4205970">
                  <a:extLst>
                    <a:ext uri="{9D8B030D-6E8A-4147-A177-3AD203B41FA5}">
                      <a16:colId xmlns:a16="http://schemas.microsoft.com/office/drawing/2014/main" val="2723311817"/>
                    </a:ext>
                  </a:extLst>
                </a:gridCol>
              </a:tblGrid>
              <a:tr h="2229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Lesbianisme et sexualité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/>
                        <a:t>Charlotte Warin:</a:t>
                      </a:r>
                      <a:br>
                        <a:rPr lang="fr-FR" sz="1100" dirty="0" smtClean="0"/>
                      </a:br>
                      <a:r>
                        <a:rPr lang="fr-FR" sz="1000" i="0" dirty="0" smtClean="0"/>
                        <a:t>Lesbianisme et sexualité chez deux romancières contemporaines. Cassandra Rios (Brésil) et Françoise Mallet-</a:t>
                      </a:r>
                      <a:r>
                        <a:rPr lang="fr-FR" sz="1000" i="0" dirty="0" err="1" smtClean="0"/>
                        <a:t>Jorris</a:t>
                      </a:r>
                      <a:r>
                        <a:rPr lang="fr-FR" sz="1000" i="0" dirty="0" smtClean="0"/>
                        <a:t> (France)</a:t>
                      </a:r>
                      <a:br>
                        <a:rPr lang="fr-FR" sz="1000" i="0" dirty="0" smtClean="0"/>
                      </a:br>
                      <a:r>
                        <a:rPr lang="fr-FR" sz="1100" dirty="0" smtClean="0"/>
                        <a:t/>
                      </a:r>
                      <a:br>
                        <a:rPr lang="fr-FR" sz="1100" dirty="0" smtClean="0"/>
                      </a:br>
                      <a:r>
                        <a:rPr lang="fr-FR" sz="1100" dirty="0" smtClean="0"/>
                        <a:t>Marie Rosier:</a:t>
                      </a:r>
                      <a:r>
                        <a:rPr lang="fr-FR" sz="1100" baseline="0" dirty="0" smtClean="0"/>
                        <a:t> </a:t>
                      </a:r>
                      <a:r>
                        <a:rPr lang="fr-FR" sz="1000" baseline="0" dirty="0" smtClean="0"/>
                        <a:t>Les imaginaires lesbiens (littératures en espagnol).</a:t>
                      </a:r>
                      <a:r>
                        <a:rPr lang="fr-FR" sz="1000" dirty="0" smtClean="0"/>
                        <a:t/>
                      </a:r>
                      <a:br>
                        <a:rPr lang="fr-FR" sz="1000" dirty="0" smtClean="0"/>
                      </a:b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12/03/22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MILC</a:t>
                      </a:r>
                      <a:br>
                        <a:rPr lang="fr-FR" sz="1200" dirty="0" smtClean="0">
                          <a:effectLst/>
                        </a:rPr>
                      </a:br>
                      <a:r>
                        <a:rPr lang="fr-FR" sz="1100" dirty="0" smtClean="0"/>
                        <a:t>Salle 410 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</a:rPr>
                        <a:t>Organisateurs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/>
                      </a:r>
                      <a:br>
                        <a:rPr lang="fr-FR" sz="1200" dirty="0" smtClean="0">
                          <a:effectLst/>
                        </a:rPr>
                      </a:br>
                      <a:r>
                        <a:rPr lang="fr-FR" sz="1200" dirty="0" smtClean="0">
                          <a:effectLst/>
                        </a:rPr>
                        <a:t>Sandra </a:t>
                      </a:r>
                      <a:r>
                        <a:rPr lang="fr-FR" sz="1200" dirty="0">
                          <a:effectLst/>
                        </a:rPr>
                        <a:t>Hernandez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 Joao Carlos Pereira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525671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6420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055868"/>
              </p:ext>
            </p:extLst>
          </p:nvPr>
        </p:nvGraphicFramePr>
        <p:xfrm>
          <a:off x="839584" y="3693729"/>
          <a:ext cx="9546524" cy="18780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6387">
                  <a:extLst>
                    <a:ext uri="{9D8B030D-6E8A-4147-A177-3AD203B41FA5}">
                      <a16:colId xmlns:a16="http://schemas.microsoft.com/office/drawing/2014/main" val="1166623496"/>
                    </a:ext>
                  </a:extLst>
                </a:gridCol>
                <a:gridCol w="1507243">
                  <a:extLst>
                    <a:ext uri="{9D8B030D-6E8A-4147-A177-3AD203B41FA5}">
                      <a16:colId xmlns:a16="http://schemas.microsoft.com/office/drawing/2014/main" val="2652501128"/>
                    </a:ext>
                  </a:extLst>
                </a:gridCol>
                <a:gridCol w="867215">
                  <a:extLst>
                    <a:ext uri="{9D8B030D-6E8A-4147-A177-3AD203B41FA5}">
                      <a16:colId xmlns:a16="http://schemas.microsoft.com/office/drawing/2014/main" val="4216481849"/>
                    </a:ext>
                  </a:extLst>
                </a:gridCol>
                <a:gridCol w="2100976">
                  <a:extLst>
                    <a:ext uri="{9D8B030D-6E8A-4147-A177-3AD203B41FA5}">
                      <a16:colId xmlns:a16="http://schemas.microsoft.com/office/drawing/2014/main" val="325659223"/>
                    </a:ext>
                  </a:extLst>
                </a:gridCol>
                <a:gridCol w="3734703">
                  <a:extLst>
                    <a:ext uri="{9D8B030D-6E8A-4147-A177-3AD203B41FA5}">
                      <a16:colId xmlns:a16="http://schemas.microsoft.com/office/drawing/2014/main" val="1422548341"/>
                    </a:ext>
                  </a:extLst>
                </a:gridCol>
              </a:tblGrid>
              <a:tr h="165966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Littérature latino-américaine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Victoria </a:t>
                      </a:r>
                      <a:r>
                        <a:rPr lang="fr-FR" sz="1200" dirty="0" err="1" smtClean="0">
                          <a:effectLst/>
                        </a:rPr>
                        <a:t>Famin</a:t>
                      </a:r>
                      <a:r>
                        <a:rPr lang="fr-FR" sz="1000" dirty="0" smtClean="0">
                          <a:effectLst/>
                        </a:rPr>
                        <a:t>: </a:t>
                      </a:r>
                      <a:r>
                        <a:rPr lang="fr-FR" sz="1000" dirty="0" smtClean="0"/>
                        <a:t>«Écriture et maternité : quelques réflexions à propos de </a:t>
                      </a:r>
                      <a:r>
                        <a:rPr lang="fr-FR" sz="1000" i="1" dirty="0" smtClean="0"/>
                        <a:t>Contra los </a:t>
                      </a:r>
                      <a:r>
                        <a:rPr lang="fr-FR" sz="1000" i="1" dirty="0" err="1" smtClean="0"/>
                        <a:t>hijos</a:t>
                      </a:r>
                      <a:r>
                        <a:rPr lang="fr-FR" sz="1000" dirty="0" smtClean="0"/>
                        <a:t> de Lina </a:t>
                      </a:r>
                      <a:r>
                        <a:rPr lang="fr-FR" sz="1000" dirty="0" err="1" smtClean="0"/>
                        <a:t>Meruane</a:t>
                      </a:r>
                      <a:r>
                        <a:rPr lang="fr-FR" sz="1000" dirty="0" smtClean="0"/>
                        <a:t> »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effectLst/>
                        </a:rPr>
                        <a:t/>
                      </a:r>
                      <a:br>
                        <a:rPr lang="fr-FR" sz="10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Maria </a:t>
                      </a:r>
                      <a:r>
                        <a:rPr lang="fr-FR" sz="1200" dirty="0" smtClean="0">
                          <a:effectLst/>
                        </a:rPr>
                        <a:t>Quesada:</a:t>
                      </a:r>
                      <a:r>
                        <a:rPr lang="fr-FR" sz="1200" baseline="0" dirty="0" smtClean="0">
                          <a:effectLst/>
                        </a:rPr>
                        <a:t> </a:t>
                      </a:r>
                      <a:r>
                        <a:rPr lang="fr-FR" sz="1000" dirty="0" smtClean="0"/>
                        <a:t>« Les multiples visages de la violence envers les femmes dans </a:t>
                      </a:r>
                      <a:r>
                        <a:rPr lang="fr-FR" sz="1000" i="1" dirty="0" smtClean="0"/>
                        <a:t>Los </a:t>
                      </a:r>
                      <a:r>
                        <a:rPr lang="fr-FR" sz="1000" i="1" dirty="0" err="1" smtClean="0"/>
                        <a:t>Divinos</a:t>
                      </a:r>
                      <a:r>
                        <a:rPr lang="fr-FR" sz="1000" dirty="0" smtClean="0"/>
                        <a:t> de Laura </a:t>
                      </a:r>
                      <a:r>
                        <a:rPr lang="fr-FR" sz="1000" dirty="0" err="1" smtClean="0"/>
                        <a:t>Restrepo</a:t>
                      </a:r>
                      <a:r>
                        <a:rPr lang="fr-FR" sz="1000" dirty="0" smtClean="0"/>
                        <a:t> » </a:t>
                      </a:r>
                      <a:endParaRPr lang="fr-F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03/06/22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MILC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Salle 410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Sandra HERNANDEZ</a:t>
                      </a:r>
                      <a:br>
                        <a:rPr lang="fr-FR" sz="1200" dirty="0" smtClean="0">
                          <a:effectLst/>
                        </a:rPr>
                      </a:br>
                      <a:r>
                        <a:rPr lang="fr-FR" sz="1200" dirty="0" smtClean="0">
                          <a:effectLst/>
                        </a:rPr>
                        <a:t> </a:t>
                      </a:r>
                      <a:r>
                        <a:rPr lang="fr-FR" sz="1200" dirty="0">
                          <a:effectLst/>
                        </a:rPr>
                        <a:t>Joao Carlos PEREIRA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89448578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920128"/>
              </p:ext>
            </p:extLst>
          </p:nvPr>
        </p:nvGraphicFramePr>
        <p:xfrm>
          <a:off x="839584" y="1375147"/>
          <a:ext cx="9546525" cy="1650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7115">
                  <a:extLst>
                    <a:ext uri="{9D8B030D-6E8A-4147-A177-3AD203B41FA5}">
                      <a16:colId xmlns:a16="http://schemas.microsoft.com/office/drawing/2014/main" val="3936326493"/>
                    </a:ext>
                  </a:extLst>
                </a:gridCol>
                <a:gridCol w="1130458">
                  <a:extLst>
                    <a:ext uri="{9D8B030D-6E8A-4147-A177-3AD203B41FA5}">
                      <a16:colId xmlns:a16="http://schemas.microsoft.com/office/drawing/2014/main" val="1219267689"/>
                    </a:ext>
                  </a:extLst>
                </a:gridCol>
                <a:gridCol w="1028452">
                  <a:extLst>
                    <a:ext uri="{9D8B030D-6E8A-4147-A177-3AD203B41FA5}">
                      <a16:colId xmlns:a16="http://schemas.microsoft.com/office/drawing/2014/main" val="3673633806"/>
                    </a:ext>
                  </a:extLst>
                </a:gridCol>
                <a:gridCol w="1015202">
                  <a:extLst>
                    <a:ext uri="{9D8B030D-6E8A-4147-A177-3AD203B41FA5}">
                      <a16:colId xmlns:a16="http://schemas.microsoft.com/office/drawing/2014/main" val="885741097"/>
                    </a:ext>
                  </a:extLst>
                </a:gridCol>
                <a:gridCol w="4985298">
                  <a:extLst>
                    <a:ext uri="{9D8B030D-6E8A-4147-A177-3AD203B41FA5}">
                      <a16:colId xmlns:a16="http://schemas.microsoft.com/office/drawing/2014/main" val="3186653650"/>
                    </a:ext>
                  </a:extLst>
                </a:gridCol>
              </a:tblGrid>
              <a:tr h="16506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"La sexualité dans le texte colonial : le cas du Mozambique des années 1920"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Joao Manuel NEVES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Université de Lisbonne.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14/05/22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MILC</a:t>
                      </a:r>
                      <a:br>
                        <a:rPr lang="fr-FR" sz="1200" dirty="0">
                          <a:effectLst/>
                        </a:rPr>
                      </a:br>
                      <a:r>
                        <a:rPr lang="fr-FR" sz="1200" dirty="0">
                          <a:effectLst/>
                        </a:rPr>
                        <a:t>Salle </a:t>
                      </a:r>
                      <a:r>
                        <a:rPr lang="fr-FR" sz="1200" dirty="0" smtClean="0">
                          <a:effectLst/>
                        </a:rPr>
                        <a:t>410</a:t>
                      </a:r>
                      <a:br>
                        <a:rPr lang="fr-FR" sz="1200" dirty="0" smtClean="0">
                          <a:effectLst/>
                        </a:rPr>
                      </a:br>
                      <a:r>
                        <a:rPr lang="fr-FR" sz="1200" dirty="0" smtClean="0">
                          <a:effectLst/>
                        </a:rPr>
                        <a:t/>
                      </a:r>
                      <a:br>
                        <a:rPr lang="fr-FR" sz="1200" dirty="0" smtClean="0">
                          <a:effectLst/>
                        </a:rPr>
                      </a:br>
                      <a:r>
                        <a:rPr lang="fr-FR" sz="1200" dirty="0" smtClean="0">
                          <a:effectLst/>
                        </a:rPr>
                        <a:t>(Reporté-</a:t>
                      </a:r>
                      <a:r>
                        <a:rPr lang="fr-FR" sz="1200" baseline="0" dirty="0" smtClean="0">
                          <a:effectLst/>
                        </a:rPr>
                        <a:t> </a:t>
                      </a:r>
                      <a:r>
                        <a:rPr lang="fr-FR" sz="1200" baseline="0" dirty="0" err="1" smtClean="0">
                          <a:effectLst/>
                        </a:rPr>
                        <a:t>Covid</a:t>
                      </a:r>
                      <a:r>
                        <a:rPr lang="fr-FR" sz="1200" baseline="0" dirty="0" smtClean="0">
                          <a:effectLst/>
                        </a:rPr>
                        <a:t>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effectLst/>
                        </a:rPr>
                        <a:t>Organisateurs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/>
                      </a:r>
                      <a:br>
                        <a:rPr lang="fr-FR" sz="1200" dirty="0" smtClean="0">
                          <a:effectLst/>
                        </a:rPr>
                      </a:br>
                      <a:r>
                        <a:rPr lang="fr-FR" sz="1200" dirty="0" smtClean="0">
                          <a:effectLst/>
                        </a:rPr>
                        <a:t>Sandra </a:t>
                      </a:r>
                      <a:r>
                        <a:rPr lang="fr-FR" sz="1200" dirty="0">
                          <a:effectLst/>
                        </a:rPr>
                        <a:t>HERNANDEZ, </a:t>
                      </a:r>
                      <a:endParaRPr lang="fr-FR" sz="12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effectLst/>
                        </a:rPr>
                        <a:t>Joao </a:t>
                      </a:r>
                      <a:r>
                        <a:rPr lang="fr-FR" sz="1200" dirty="0">
                          <a:effectLst/>
                        </a:rPr>
                        <a:t>Carlos PEREIRA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35071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42286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221</Words>
  <Application>Microsoft Office PowerPoint</Application>
  <PresentationFormat>Grand écran</PresentationFormat>
  <Paragraphs>28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 New Roman</vt:lpstr>
      <vt:lpstr>Trebuchet MS</vt:lpstr>
      <vt:lpstr>Berlin</vt:lpstr>
      <vt:lpstr>AXE GENRE</vt:lpstr>
      <vt:lpstr>Présentation PowerPoint</vt:lpstr>
      <vt:lpstr>Présentation PowerPoint</vt:lpstr>
    </vt:vector>
  </TitlesOfParts>
  <Company>Universite lyon 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AXE GENRE</dc:title>
  <dc:creator>Maria Paula Quesada Bahamon</dc:creator>
  <cp:lastModifiedBy>Sandra Hernandez</cp:lastModifiedBy>
  <cp:revision>12</cp:revision>
  <dcterms:created xsi:type="dcterms:W3CDTF">2022-05-10T12:44:00Z</dcterms:created>
  <dcterms:modified xsi:type="dcterms:W3CDTF">2022-06-07T10:33:48Z</dcterms:modified>
</cp:coreProperties>
</file>