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000" dirty="0"/>
              <a:t/>
            </a:r>
            <a:br>
              <a:rPr lang="fr-FR" sz="3000" dirty="0"/>
            </a:b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000" dirty="0" smtClean="0"/>
              <a:t>COLLOQUES</a:t>
            </a:r>
            <a:r>
              <a:rPr lang="fr-FR" sz="3000" dirty="0"/>
              <a:t/>
            </a:r>
            <a:br>
              <a:rPr lang="fr-FR" sz="3000" dirty="0"/>
            </a:br>
            <a:r>
              <a:rPr lang="fr-FR" sz="3000" dirty="0" smtClean="0"/>
              <a:t>JOURNEES D’ETUDES</a:t>
            </a:r>
            <a:br>
              <a:rPr lang="fr-FR" sz="3000" dirty="0" smtClean="0"/>
            </a:br>
            <a:r>
              <a:rPr lang="fr-FR" sz="3000" dirty="0" smtClean="0"/>
              <a:t>CONFERENCES</a:t>
            </a:r>
            <a:endParaRPr lang="fr-FR" sz="3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LABORATOIRE LCE- EA 1853</a:t>
            </a:r>
            <a:br>
              <a:rPr lang="fr-FR" b="1" dirty="0"/>
            </a:br>
            <a:r>
              <a:rPr lang="fr-FR" dirty="0" smtClean="0"/>
              <a:t>2019-2022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85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85131"/>
              </p:ext>
            </p:extLst>
          </p:nvPr>
        </p:nvGraphicFramePr>
        <p:xfrm>
          <a:off x="953221" y="1051122"/>
          <a:ext cx="7800082" cy="1187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050">
                  <a:extLst>
                    <a:ext uri="{9D8B030D-6E8A-4147-A177-3AD203B41FA5}">
                      <a16:colId xmlns:a16="http://schemas.microsoft.com/office/drawing/2014/main" val="4002018953"/>
                    </a:ext>
                  </a:extLst>
                </a:gridCol>
                <a:gridCol w="926816">
                  <a:extLst>
                    <a:ext uri="{9D8B030D-6E8A-4147-A177-3AD203B41FA5}">
                      <a16:colId xmlns:a16="http://schemas.microsoft.com/office/drawing/2014/main" val="4077974867"/>
                    </a:ext>
                  </a:extLst>
                </a:gridCol>
                <a:gridCol w="1147438">
                  <a:extLst>
                    <a:ext uri="{9D8B030D-6E8A-4147-A177-3AD203B41FA5}">
                      <a16:colId xmlns:a16="http://schemas.microsoft.com/office/drawing/2014/main" val="103179529"/>
                    </a:ext>
                  </a:extLst>
                </a:gridCol>
                <a:gridCol w="960263">
                  <a:extLst>
                    <a:ext uri="{9D8B030D-6E8A-4147-A177-3AD203B41FA5}">
                      <a16:colId xmlns:a16="http://schemas.microsoft.com/office/drawing/2014/main" val="229775665"/>
                    </a:ext>
                  </a:extLst>
                </a:gridCol>
                <a:gridCol w="3453515">
                  <a:extLst>
                    <a:ext uri="{9D8B030D-6E8A-4147-A177-3AD203B41FA5}">
                      <a16:colId xmlns:a16="http://schemas.microsoft.com/office/drawing/2014/main" val="4129063197"/>
                    </a:ext>
                  </a:extLst>
                </a:gridCol>
              </a:tblGrid>
              <a:tr h="59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Le Chili au XIX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et au XX siècle : migration, conflit, exil et mémoire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r>
                        <a:rPr lang="fr-FR" sz="1200" dirty="0" smtClean="0">
                          <a:effectLst/>
                          <a:latin typeface="+mj-lt"/>
                        </a:rPr>
                        <a:t>Colloque </a:t>
                      </a:r>
                      <a:r>
                        <a:rPr lang="fr-FR" sz="1200" dirty="0">
                          <a:effectLst/>
                          <a:latin typeface="+mj-lt"/>
                        </a:rPr>
                        <a:t>international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6 juin 2019</a:t>
                      </a:r>
                      <a:br>
                        <a:rPr lang="fr-FR" sz="1200" dirty="0">
                          <a:effectLst/>
                          <a:latin typeface="+mj-lt"/>
                        </a:rPr>
                      </a:br>
                      <a:r>
                        <a:rPr lang="fr-FR" sz="1200" dirty="0">
                          <a:effectLst/>
                          <a:latin typeface="+mj-lt"/>
                        </a:rPr>
                        <a:t>7 juin 2019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MILC</a:t>
                      </a:r>
                      <a:br>
                        <a:rPr lang="fr-FR" sz="1200" dirty="0">
                          <a:effectLst/>
                          <a:latin typeface="+mj-lt"/>
                        </a:rPr>
                      </a:br>
                      <a:r>
                        <a:rPr lang="fr-FR" sz="1200" dirty="0">
                          <a:effectLst/>
                          <a:latin typeface="+mj-lt"/>
                        </a:rPr>
                        <a:t>Amphi 005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Alvar</a:t>
                      </a:r>
                      <a:r>
                        <a:rPr lang="fr-FR" sz="12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fr-FR" sz="1200" baseline="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Llosa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65908214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95369"/>
              </p:ext>
            </p:extLst>
          </p:nvPr>
        </p:nvGraphicFramePr>
        <p:xfrm>
          <a:off x="2497168" y="2632439"/>
          <a:ext cx="7968556" cy="1388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628">
                  <a:extLst>
                    <a:ext uri="{9D8B030D-6E8A-4147-A177-3AD203B41FA5}">
                      <a16:colId xmlns:a16="http://schemas.microsoft.com/office/drawing/2014/main" val="1290823246"/>
                    </a:ext>
                  </a:extLst>
                </a:gridCol>
                <a:gridCol w="864524">
                  <a:extLst>
                    <a:ext uri="{9D8B030D-6E8A-4147-A177-3AD203B41FA5}">
                      <a16:colId xmlns:a16="http://schemas.microsoft.com/office/drawing/2014/main" val="1501750517"/>
                    </a:ext>
                  </a:extLst>
                </a:gridCol>
                <a:gridCol w="1313411">
                  <a:extLst>
                    <a:ext uri="{9D8B030D-6E8A-4147-A177-3AD203B41FA5}">
                      <a16:colId xmlns:a16="http://schemas.microsoft.com/office/drawing/2014/main" val="4096551150"/>
                    </a:ext>
                  </a:extLst>
                </a:gridCol>
                <a:gridCol w="1354975">
                  <a:extLst>
                    <a:ext uri="{9D8B030D-6E8A-4147-A177-3AD203B41FA5}">
                      <a16:colId xmlns:a16="http://schemas.microsoft.com/office/drawing/2014/main" val="1761878727"/>
                    </a:ext>
                  </a:extLst>
                </a:gridCol>
                <a:gridCol w="2951018">
                  <a:extLst>
                    <a:ext uri="{9D8B030D-6E8A-4147-A177-3AD203B41FA5}">
                      <a16:colId xmlns:a16="http://schemas.microsoft.com/office/drawing/2014/main" val="2178131998"/>
                    </a:ext>
                  </a:extLst>
                </a:gridCol>
              </a:tblGrid>
              <a:tr h="981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“TRANS” : Construction culturelle transnationale dans la littérature et les arts ibériques et latino-américains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JE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15/03/19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MILC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Jordi MEDEL-BAO 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Idoli</a:t>
                      </a:r>
                      <a:r>
                        <a:rPr lang="fr-FR" sz="1200" dirty="0">
                          <a:effectLst/>
                        </a:rPr>
                        <a:t> CASTRO.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2617989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62835"/>
              </p:ext>
            </p:extLst>
          </p:nvPr>
        </p:nvGraphicFramePr>
        <p:xfrm>
          <a:off x="1280045" y="4488688"/>
          <a:ext cx="7473258" cy="1092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214">
                  <a:extLst>
                    <a:ext uri="{9D8B030D-6E8A-4147-A177-3AD203B41FA5}">
                      <a16:colId xmlns:a16="http://schemas.microsoft.com/office/drawing/2014/main" val="4204704544"/>
                    </a:ext>
                  </a:extLst>
                </a:gridCol>
                <a:gridCol w="698269">
                  <a:extLst>
                    <a:ext uri="{9D8B030D-6E8A-4147-A177-3AD203B41FA5}">
                      <a16:colId xmlns:a16="http://schemas.microsoft.com/office/drawing/2014/main" val="4016948912"/>
                    </a:ext>
                  </a:extLst>
                </a:gridCol>
                <a:gridCol w="947651">
                  <a:extLst>
                    <a:ext uri="{9D8B030D-6E8A-4147-A177-3AD203B41FA5}">
                      <a16:colId xmlns:a16="http://schemas.microsoft.com/office/drawing/2014/main" val="274801241"/>
                    </a:ext>
                  </a:extLst>
                </a:gridCol>
                <a:gridCol w="1446414">
                  <a:extLst>
                    <a:ext uri="{9D8B030D-6E8A-4147-A177-3AD203B41FA5}">
                      <a16:colId xmlns:a16="http://schemas.microsoft.com/office/drawing/2014/main" val="888685558"/>
                    </a:ext>
                  </a:extLst>
                </a:gridCol>
                <a:gridCol w="3075710">
                  <a:extLst>
                    <a:ext uri="{9D8B030D-6E8A-4147-A177-3AD203B41FA5}">
                      <a16:colId xmlns:a16="http://schemas.microsoft.com/office/drawing/2014/main" val="2535876944"/>
                    </a:ext>
                  </a:extLst>
                </a:gridCol>
              </a:tblGrid>
              <a:tr h="1092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La </a:t>
                      </a:r>
                      <a:r>
                        <a:rPr lang="fr-FR" sz="1200" dirty="0" err="1">
                          <a:effectLst/>
                        </a:rPr>
                        <a:t>obra</a:t>
                      </a:r>
                      <a:r>
                        <a:rPr lang="fr-FR" sz="1200" dirty="0">
                          <a:effectLst/>
                        </a:rPr>
                        <a:t> de Margarita Mateo, </a:t>
                      </a:r>
                      <a:r>
                        <a:rPr lang="fr-FR" sz="1200" dirty="0" err="1">
                          <a:effectLst/>
                        </a:rPr>
                        <a:t>autoría</a:t>
                      </a:r>
                      <a:r>
                        <a:rPr lang="fr-FR" sz="1200" dirty="0">
                          <a:effectLst/>
                        </a:rPr>
                        <a:t> y </a:t>
                      </a:r>
                      <a:r>
                        <a:rPr lang="fr-FR" sz="1200" dirty="0" err="1">
                          <a:effectLst/>
                        </a:rPr>
                        <a:t>crítica</a:t>
                      </a:r>
                      <a:r>
                        <a:rPr lang="fr-FR" sz="1200" dirty="0">
                          <a:effectLst/>
                        </a:rPr>
                        <a:t/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en </a:t>
                      </a:r>
                      <a:r>
                        <a:rPr lang="fr-FR" sz="1200" dirty="0" err="1">
                          <a:effectLst/>
                        </a:rPr>
                        <a:t>juegos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polifacéticos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JE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24-oct.-19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CPA BRON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Sandra Hernández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2761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20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72030"/>
              </p:ext>
            </p:extLst>
          </p:nvPr>
        </p:nvGraphicFramePr>
        <p:xfrm>
          <a:off x="2505928" y="1155325"/>
          <a:ext cx="7478222" cy="801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120">
                  <a:extLst>
                    <a:ext uri="{9D8B030D-6E8A-4147-A177-3AD203B41FA5}">
                      <a16:colId xmlns:a16="http://schemas.microsoft.com/office/drawing/2014/main" val="2815769039"/>
                    </a:ext>
                  </a:extLst>
                </a:gridCol>
                <a:gridCol w="911579">
                  <a:extLst>
                    <a:ext uri="{9D8B030D-6E8A-4147-A177-3AD203B41FA5}">
                      <a16:colId xmlns:a16="http://schemas.microsoft.com/office/drawing/2014/main" val="2176367014"/>
                    </a:ext>
                  </a:extLst>
                </a:gridCol>
                <a:gridCol w="1085321">
                  <a:extLst>
                    <a:ext uri="{9D8B030D-6E8A-4147-A177-3AD203B41FA5}">
                      <a16:colId xmlns:a16="http://schemas.microsoft.com/office/drawing/2014/main" val="2737369576"/>
                    </a:ext>
                  </a:extLst>
                </a:gridCol>
                <a:gridCol w="924453">
                  <a:extLst>
                    <a:ext uri="{9D8B030D-6E8A-4147-A177-3AD203B41FA5}">
                      <a16:colId xmlns:a16="http://schemas.microsoft.com/office/drawing/2014/main" val="3836258698"/>
                    </a:ext>
                  </a:extLst>
                </a:gridCol>
                <a:gridCol w="3293749">
                  <a:extLst>
                    <a:ext uri="{9D8B030D-6E8A-4147-A177-3AD203B41FA5}">
                      <a16:colId xmlns:a16="http://schemas.microsoft.com/office/drawing/2014/main" val="1467932009"/>
                    </a:ext>
                  </a:extLst>
                </a:gridCol>
              </a:tblGrid>
              <a:tr h="798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Le dépaysement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Colloque International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8 -9 novembre 2019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MILC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 Axel 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</a:rPr>
                        <a:t>Nesme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fr-FR" sz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Pascale 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</a:rPr>
                        <a:t>Tollance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fr-FR" sz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Victoria 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</a:rPr>
                        <a:t>Famin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fr-FR" sz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Fabrice 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</a:rPr>
                        <a:t>Malkani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89387650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90835"/>
              </p:ext>
            </p:extLst>
          </p:nvPr>
        </p:nvGraphicFramePr>
        <p:xfrm>
          <a:off x="1271731" y="2513118"/>
          <a:ext cx="7448319" cy="839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318">
                  <a:extLst>
                    <a:ext uri="{9D8B030D-6E8A-4147-A177-3AD203B41FA5}">
                      <a16:colId xmlns:a16="http://schemas.microsoft.com/office/drawing/2014/main" val="2576841606"/>
                    </a:ext>
                  </a:extLst>
                </a:gridCol>
                <a:gridCol w="720973">
                  <a:extLst>
                    <a:ext uri="{9D8B030D-6E8A-4147-A177-3AD203B41FA5}">
                      <a16:colId xmlns:a16="http://schemas.microsoft.com/office/drawing/2014/main" val="1814871293"/>
                    </a:ext>
                  </a:extLst>
                </a:gridCol>
                <a:gridCol w="1022465">
                  <a:extLst>
                    <a:ext uri="{9D8B030D-6E8A-4147-A177-3AD203B41FA5}">
                      <a16:colId xmlns:a16="http://schemas.microsoft.com/office/drawing/2014/main" val="123472435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11995780"/>
                    </a:ext>
                  </a:extLst>
                </a:gridCol>
                <a:gridCol w="3059083">
                  <a:extLst>
                    <a:ext uri="{9D8B030D-6E8A-4147-A177-3AD203B41FA5}">
                      <a16:colId xmlns:a16="http://schemas.microsoft.com/office/drawing/2014/main" val="1603133856"/>
                    </a:ext>
                  </a:extLst>
                </a:gridCol>
              </a:tblGrid>
              <a:tr h="83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Le Dépaysement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JE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09-oct.-20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En ligne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Valérie FAVRE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Natacha LASORAK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70886582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59079"/>
              </p:ext>
            </p:extLst>
          </p:nvPr>
        </p:nvGraphicFramePr>
        <p:xfrm>
          <a:off x="2256546" y="3727493"/>
          <a:ext cx="8341621" cy="138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294">
                  <a:extLst>
                    <a:ext uri="{9D8B030D-6E8A-4147-A177-3AD203B41FA5}">
                      <a16:colId xmlns:a16="http://schemas.microsoft.com/office/drawing/2014/main" val="831073218"/>
                    </a:ext>
                  </a:extLst>
                </a:gridCol>
                <a:gridCol w="857878">
                  <a:extLst>
                    <a:ext uri="{9D8B030D-6E8A-4147-A177-3AD203B41FA5}">
                      <a16:colId xmlns:a16="http://schemas.microsoft.com/office/drawing/2014/main" val="781999163"/>
                    </a:ext>
                  </a:extLst>
                </a:gridCol>
                <a:gridCol w="1354303">
                  <a:extLst>
                    <a:ext uri="{9D8B030D-6E8A-4147-A177-3AD203B41FA5}">
                      <a16:colId xmlns:a16="http://schemas.microsoft.com/office/drawing/2014/main" val="3007248031"/>
                    </a:ext>
                  </a:extLst>
                </a:gridCol>
                <a:gridCol w="1024115">
                  <a:extLst>
                    <a:ext uri="{9D8B030D-6E8A-4147-A177-3AD203B41FA5}">
                      <a16:colId xmlns:a16="http://schemas.microsoft.com/office/drawing/2014/main" val="2732502383"/>
                    </a:ext>
                  </a:extLst>
                </a:gridCol>
                <a:gridCol w="3706031">
                  <a:extLst>
                    <a:ext uri="{9D8B030D-6E8A-4147-A177-3AD203B41FA5}">
                      <a16:colId xmlns:a16="http://schemas.microsoft.com/office/drawing/2014/main" val="2110031505"/>
                    </a:ext>
                  </a:extLst>
                </a:gridCol>
              </a:tblGrid>
              <a:tr h="1337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</a:rPr>
                        <a:t>L’Est à l’Ouest : trajectoires, expériences et modes d’expression des intellectuels et artistes émigrés hors de RDA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Colloque international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16-26 /27 mars</a:t>
                      </a:r>
                      <a:br>
                        <a:rPr lang="fr-FR" sz="1200" dirty="0">
                          <a:effectLst/>
                          <a:latin typeface="+mj-lt"/>
                        </a:rPr>
                      </a:br>
                      <a:r>
                        <a:rPr lang="fr-FR" sz="1200" dirty="0">
                          <a:effectLst/>
                          <a:latin typeface="+mj-lt"/>
                        </a:rPr>
                        <a:t>9 avril 2021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En ligne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Emmanuelle AURENCHE-BEAU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Sibylle GOEPPER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Anne LEMONIER-LEMIEUX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Ralf ZSCHACHLITZ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43015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43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174</Words>
  <Application>Microsoft Office PowerPoint</Application>
  <PresentationFormat>Grand écran</PresentationFormat>
  <Paragraphs>41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Garamond</vt:lpstr>
      <vt:lpstr>Times New Roman</vt:lpstr>
      <vt:lpstr>Organique</vt:lpstr>
      <vt:lpstr>    COLLOQUES JOURNEES D’ETUDES CONFERENCES</vt:lpstr>
      <vt:lpstr>Présentation PowerPoint</vt:lpstr>
      <vt:lpstr>Présentation PowerPoint</vt:lpstr>
    </vt:vector>
  </TitlesOfParts>
  <Company>Universite lyon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COLLOQUES JOURNEES D’ETUDES CONFERENCES</dc:title>
  <dc:creator>Maria Paula Quesada Bahamon</dc:creator>
  <cp:lastModifiedBy>Sandra Hernandez</cp:lastModifiedBy>
  <cp:revision>9</cp:revision>
  <dcterms:created xsi:type="dcterms:W3CDTF">2022-05-10T13:08:09Z</dcterms:created>
  <dcterms:modified xsi:type="dcterms:W3CDTF">2022-06-07T10:32:04Z</dcterms:modified>
</cp:coreProperties>
</file>