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Axe Seuils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882070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/>
              <a:t>LABORATOIRE LCE- EA 1853</a:t>
            </a:r>
            <a:br>
              <a:rPr lang="fr-FR" b="1" dirty="0"/>
            </a:br>
            <a:r>
              <a:rPr lang="fr-FR" dirty="0" smtClean="0"/>
              <a:t>Séminaires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2019-2022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err="1"/>
              <a:t>Site:https</a:t>
            </a:r>
            <a:r>
              <a:rPr lang="fr-FR" dirty="0"/>
              <a:t>://lce.univ-lyon2.fr/axes-de-recherche/seuils-textes-arts-</a:t>
            </a:r>
            <a:r>
              <a:rPr lang="fr-FR" dirty="0" err="1"/>
              <a:t>theories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007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965788"/>
              </p:ext>
            </p:extLst>
          </p:nvPr>
        </p:nvGraphicFramePr>
        <p:xfrm>
          <a:off x="535305" y="793686"/>
          <a:ext cx="9622847" cy="1158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948">
                  <a:extLst>
                    <a:ext uri="{9D8B030D-6E8A-4147-A177-3AD203B41FA5}">
                      <a16:colId xmlns:a16="http://schemas.microsoft.com/office/drawing/2014/main" val="455859044"/>
                    </a:ext>
                  </a:extLst>
                </a:gridCol>
                <a:gridCol w="1787597">
                  <a:extLst>
                    <a:ext uri="{9D8B030D-6E8A-4147-A177-3AD203B41FA5}">
                      <a16:colId xmlns:a16="http://schemas.microsoft.com/office/drawing/2014/main" val="1224459572"/>
                    </a:ext>
                  </a:extLst>
                </a:gridCol>
                <a:gridCol w="1519037">
                  <a:extLst>
                    <a:ext uri="{9D8B030D-6E8A-4147-A177-3AD203B41FA5}">
                      <a16:colId xmlns:a16="http://schemas.microsoft.com/office/drawing/2014/main" val="2903746761"/>
                    </a:ext>
                  </a:extLst>
                </a:gridCol>
                <a:gridCol w="1686888">
                  <a:extLst>
                    <a:ext uri="{9D8B030D-6E8A-4147-A177-3AD203B41FA5}">
                      <a16:colId xmlns:a16="http://schemas.microsoft.com/office/drawing/2014/main" val="3671554980"/>
                    </a:ext>
                  </a:extLst>
                </a:gridCol>
                <a:gridCol w="2702377">
                  <a:extLst>
                    <a:ext uri="{9D8B030D-6E8A-4147-A177-3AD203B41FA5}">
                      <a16:colId xmlns:a16="http://schemas.microsoft.com/office/drawing/2014/main" val="798751012"/>
                    </a:ext>
                  </a:extLst>
                </a:gridCol>
              </a:tblGrid>
              <a:tr h="1158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8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200" kern="1800" dirty="0" smtClean="0">
                          <a:effectLst/>
                          <a:latin typeface="+mj-lt"/>
                        </a:rPr>
                      </a:br>
                      <a:r>
                        <a:rPr lang="fr-FR" sz="1200" kern="18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200" kern="1800" dirty="0" smtClean="0">
                          <a:effectLst/>
                          <a:latin typeface="+mj-lt"/>
                        </a:rPr>
                      </a:br>
                      <a:r>
                        <a:rPr lang="fr-FR" sz="1200" kern="1800" dirty="0" smtClean="0">
                          <a:effectLst/>
                          <a:latin typeface="+mj-lt"/>
                        </a:rPr>
                        <a:t>La </a:t>
                      </a:r>
                      <a:r>
                        <a:rPr lang="fr-FR" sz="1200" kern="1800" dirty="0">
                          <a:effectLst/>
                          <a:latin typeface="+mj-lt"/>
                        </a:rPr>
                        <a:t>Transmission</a:t>
                      </a:r>
                      <a:endParaRPr lang="fr-FR" sz="11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 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Séminaire de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Seuils:</a:t>
                      </a:r>
                      <a:r>
                        <a:rPr lang="fr-FR" sz="1200" baseline="0" dirty="0" smtClean="0">
                          <a:effectLst/>
                          <a:latin typeface="+mj-lt"/>
                        </a:rPr>
                        <a:t> sur </a:t>
                      </a:r>
                      <a:r>
                        <a:rPr lang="fr-FR" sz="1100" dirty="0" smtClean="0">
                          <a:latin typeface="+mj-lt"/>
                        </a:rPr>
                        <a:t>Georges Didi-</a:t>
                      </a:r>
                      <a:r>
                        <a:rPr lang="fr-FR" sz="1100" dirty="0" err="1" smtClean="0">
                          <a:latin typeface="+mj-lt"/>
                        </a:rPr>
                        <a:t>Huberman</a:t>
                      </a:r>
                      <a:r>
                        <a:rPr lang="fr-FR" sz="1100" dirty="0" smtClean="0">
                          <a:latin typeface="+mj-lt"/>
                        </a:rPr>
                        <a:t> </a:t>
                      </a:r>
                      <a:r>
                        <a:rPr lang="fr-FR" sz="1100" i="1" dirty="0" smtClean="0">
                          <a:latin typeface="+mj-lt"/>
                        </a:rPr>
                        <a:t>Devant le temps</a:t>
                      </a:r>
                      <a:r>
                        <a:rPr lang="fr-FR" sz="1100" dirty="0" smtClean="0">
                          <a:latin typeface="+mj-lt"/>
                        </a:rPr>
                        <a:t>.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19/11/21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MILC </a:t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r>
                        <a:rPr lang="fr-FR" sz="1200" dirty="0">
                          <a:effectLst/>
                          <a:latin typeface="+mj-lt"/>
                        </a:rPr>
                        <a:t>Salle AR 47</a:t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r>
                        <a:rPr lang="fr-FR" sz="1200" dirty="0">
                          <a:effectLst/>
                          <a:latin typeface="+mj-lt"/>
                        </a:rPr>
                        <a:t>En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ligne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Organisateurs</a:t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Axel </a:t>
                      </a:r>
                      <a:r>
                        <a:rPr lang="fr-FR" sz="12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Nesme</a:t>
                      </a: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Pascale </a:t>
                      </a:r>
                      <a:r>
                        <a:rPr lang="fr-FR" sz="12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Tollance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42083788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6389"/>
              </p:ext>
            </p:extLst>
          </p:nvPr>
        </p:nvGraphicFramePr>
        <p:xfrm>
          <a:off x="909030" y="2278072"/>
          <a:ext cx="9249122" cy="1176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802">
                  <a:extLst>
                    <a:ext uri="{9D8B030D-6E8A-4147-A177-3AD203B41FA5}">
                      <a16:colId xmlns:a16="http://schemas.microsoft.com/office/drawing/2014/main" val="73639995"/>
                    </a:ext>
                  </a:extLst>
                </a:gridCol>
                <a:gridCol w="1310750">
                  <a:extLst>
                    <a:ext uri="{9D8B030D-6E8A-4147-A177-3AD203B41FA5}">
                      <a16:colId xmlns:a16="http://schemas.microsoft.com/office/drawing/2014/main" val="263510845"/>
                    </a:ext>
                  </a:extLst>
                </a:gridCol>
                <a:gridCol w="1123417">
                  <a:extLst>
                    <a:ext uri="{9D8B030D-6E8A-4147-A177-3AD203B41FA5}">
                      <a16:colId xmlns:a16="http://schemas.microsoft.com/office/drawing/2014/main" val="1259732442"/>
                    </a:ext>
                  </a:extLst>
                </a:gridCol>
                <a:gridCol w="1098452">
                  <a:extLst>
                    <a:ext uri="{9D8B030D-6E8A-4147-A177-3AD203B41FA5}">
                      <a16:colId xmlns:a16="http://schemas.microsoft.com/office/drawing/2014/main" val="674149301"/>
                    </a:ext>
                  </a:extLst>
                </a:gridCol>
                <a:gridCol w="3834701">
                  <a:extLst>
                    <a:ext uri="{9D8B030D-6E8A-4147-A177-3AD203B41FA5}">
                      <a16:colId xmlns:a16="http://schemas.microsoft.com/office/drawing/2014/main" val="3048613004"/>
                    </a:ext>
                  </a:extLst>
                </a:gridCol>
              </a:tblGrid>
              <a:tr h="1144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8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Transmission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Séminaire de </a:t>
                      </a:r>
                      <a:r>
                        <a:rPr lang="fr-FR" sz="1200" dirty="0" smtClean="0">
                          <a:effectLst/>
                          <a:latin typeface="+mj-lt"/>
                        </a:rPr>
                        <a:t>Seuils sur:</a:t>
                      </a:r>
                      <a:r>
                        <a:rPr lang="fr-FR" sz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100" dirty="0" smtClean="0">
                          <a:latin typeface="+mj-lt"/>
                        </a:rPr>
                        <a:t>Walter BENJAMIN </a:t>
                      </a:r>
                      <a:r>
                        <a:rPr lang="fr-FR" sz="1100" i="1" dirty="0" smtClean="0">
                          <a:latin typeface="+mj-lt"/>
                        </a:rPr>
                        <a:t>L'</a:t>
                      </a:r>
                      <a:r>
                        <a:rPr lang="fr-FR" sz="1100" i="1" dirty="0" err="1" smtClean="0">
                          <a:latin typeface="+mj-lt"/>
                        </a:rPr>
                        <a:t>Oeuvre</a:t>
                      </a:r>
                      <a:r>
                        <a:rPr lang="fr-FR" sz="1100" i="1" dirty="0" smtClean="0">
                          <a:latin typeface="+mj-lt"/>
                        </a:rPr>
                        <a:t> d’art à l’époque de sa reproductibilité technique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+mj-lt"/>
                        </a:rPr>
                        <a:t>14/01/22</a:t>
                      </a:r>
                      <a:endParaRPr lang="fr-FR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+mj-lt"/>
                        </a:rPr>
                        <a:t>MILC</a:t>
                      </a:r>
                      <a:endParaRPr lang="fr-FR" sz="1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Organisateurs</a:t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Axel </a:t>
                      </a:r>
                      <a:r>
                        <a:rPr lang="fr-FR" sz="12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Nesme</a:t>
                      </a: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Pascale </a:t>
                      </a:r>
                      <a:r>
                        <a:rPr lang="fr-FR" sz="1200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Tollance</a:t>
                      </a: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32333386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417475"/>
              </p:ext>
            </p:extLst>
          </p:nvPr>
        </p:nvGraphicFramePr>
        <p:xfrm>
          <a:off x="1741833" y="3711415"/>
          <a:ext cx="9139525" cy="1193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4451">
                  <a:extLst>
                    <a:ext uri="{9D8B030D-6E8A-4147-A177-3AD203B41FA5}">
                      <a16:colId xmlns:a16="http://schemas.microsoft.com/office/drawing/2014/main" val="4221416851"/>
                    </a:ext>
                  </a:extLst>
                </a:gridCol>
                <a:gridCol w="1014152">
                  <a:extLst>
                    <a:ext uri="{9D8B030D-6E8A-4147-A177-3AD203B41FA5}">
                      <a16:colId xmlns:a16="http://schemas.microsoft.com/office/drawing/2014/main" val="1972666772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1230626029"/>
                    </a:ext>
                  </a:extLst>
                </a:gridCol>
                <a:gridCol w="1197032">
                  <a:extLst>
                    <a:ext uri="{9D8B030D-6E8A-4147-A177-3AD203B41FA5}">
                      <a16:colId xmlns:a16="http://schemas.microsoft.com/office/drawing/2014/main" val="2559191530"/>
                    </a:ext>
                  </a:extLst>
                </a:gridCol>
                <a:gridCol w="3665911">
                  <a:extLst>
                    <a:ext uri="{9D8B030D-6E8A-4147-A177-3AD203B41FA5}">
                      <a16:colId xmlns:a16="http://schemas.microsoft.com/office/drawing/2014/main" val="1779630485"/>
                    </a:ext>
                  </a:extLst>
                </a:gridCol>
              </a:tblGrid>
              <a:tr h="997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/>
                        <a:t>La transmission en question : pratique citationnelle, théorie et féminismes (autour de </a:t>
                      </a:r>
                      <a:r>
                        <a:rPr lang="fr-FR" sz="1200" i="1" dirty="0" smtClean="0"/>
                        <a:t>Living a </a:t>
                      </a:r>
                      <a:r>
                        <a:rPr lang="fr-FR" sz="1200" i="1" dirty="0" err="1" smtClean="0"/>
                        <a:t>Feminist</a:t>
                      </a:r>
                      <a:r>
                        <a:rPr lang="fr-FR" sz="1200" i="1" dirty="0" smtClean="0"/>
                        <a:t> Life</a:t>
                      </a:r>
                      <a:r>
                        <a:rPr lang="fr-FR" sz="1200" dirty="0" smtClean="0"/>
                        <a:t> de Sara Ahmed)" 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Intervenante</a:t>
                      </a:r>
                      <a:b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Valérie</a:t>
                      </a:r>
                      <a:r>
                        <a:rPr lang="fr-FR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Favre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04/03/22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MILC 410 </a:t>
                      </a:r>
                      <a:endParaRPr lang="fr-FR" sz="12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fr-FR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ligne</a:t>
                      </a: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Organisateurs</a:t>
                      </a:r>
                      <a:b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Axel </a:t>
                      </a:r>
                      <a:r>
                        <a:rPr lang="fr-FR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Nesme</a:t>
                      </a: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2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Pascale </a:t>
                      </a:r>
                      <a:r>
                        <a:rPr lang="fr-FR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Tollance</a:t>
                      </a:r>
                      <a:endParaRPr lang="fr-FR" sz="1200" b="1" kern="1200" dirty="0" smtClean="0">
                        <a:solidFill>
                          <a:schemeClr val="lt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695866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89333"/>
              </p:ext>
            </p:extLst>
          </p:nvPr>
        </p:nvGraphicFramePr>
        <p:xfrm>
          <a:off x="2163301" y="5213835"/>
          <a:ext cx="9191884" cy="1176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5492">
                  <a:extLst>
                    <a:ext uri="{9D8B030D-6E8A-4147-A177-3AD203B41FA5}">
                      <a16:colId xmlns:a16="http://schemas.microsoft.com/office/drawing/2014/main" val="1200457264"/>
                    </a:ext>
                  </a:extLst>
                </a:gridCol>
                <a:gridCol w="1654233">
                  <a:extLst>
                    <a:ext uri="{9D8B030D-6E8A-4147-A177-3AD203B41FA5}">
                      <a16:colId xmlns:a16="http://schemas.microsoft.com/office/drawing/2014/main" val="3864085645"/>
                    </a:ext>
                  </a:extLst>
                </a:gridCol>
                <a:gridCol w="1521229">
                  <a:extLst>
                    <a:ext uri="{9D8B030D-6E8A-4147-A177-3AD203B41FA5}">
                      <a16:colId xmlns:a16="http://schemas.microsoft.com/office/drawing/2014/main" val="2648565191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291857058"/>
                    </a:ext>
                  </a:extLst>
                </a:gridCol>
                <a:gridCol w="2793076">
                  <a:extLst>
                    <a:ext uri="{9D8B030D-6E8A-4147-A177-3AD203B41FA5}">
                      <a16:colId xmlns:a16="http://schemas.microsoft.com/office/drawing/2014/main" val="538724644"/>
                    </a:ext>
                  </a:extLst>
                </a:gridCol>
              </a:tblGrid>
              <a:tr h="982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Transmettre le trauma par l'effet?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Intervenante</a:t>
                      </a:r>
                      <a:br>
                        <a:rPr lang="fr-FR" sz="11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dirty="0" smtClean="0">
                          <a:latin typeface="+mj-lt"/>
                        </a:rPr>
                        <a:t>Jehanne EVENO</a:t>
                      </a:r>
                      <a:br>
                        <a:rPr lang="fr-FR" sz="1100" dirty="0" smtClean="0">
                          <a:latin typeface="+mj-lt"/>
                        </a:rPr>
                      </a:br>
                      <a:r>
                        <a:rPr lang="fr-FR" sz="1100" dirty="0" smtClean="0">
                          <a:latin typeface="+mj-lt"/>
                        </a:rPr>
                        <a:t>ENS Lyon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08/04/22</a:t>
                      </a: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MILC</a:t>
                      </a:r>
                      <a:br>
                        <a:rPr lang="fr-FR" sz="1200" dirty="0" smtClean="0">
                          <a:effectLst/>
                          <a:latin typeface="+mj-lt"/>
                        </a:rPr>
                      </a:br>
                      <a:r>
                        <a:rPr lang="fr-FR" sz="1200" dirty="0" smtClean="0">
                          <a:effectLst/>
                          <a:latin typeface="+mj-lt"/>
                        </a:rPr>
                        <a:t>Salle 308</a:t>
                      </a:r>
                      <a:endParaRPr lang="fr-FR" sz="11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j-lt"/>
                        </a:rPr>
                        <a:t>En ligne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/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r>
                        <a:rPr lang="fr-FR" sz="1200" dirty="0">
                          <a:effectLst/>
                          <a:latin typeface="+mj-lt"/>
                        </a:rPr>
                        <a:t/>
                      </a:r>
                      <a:br>
                        <a:rPr lang="fr-FR" sz="1200" dirty="0">
                          <a:effectLst/>
                          <a:latin typeface="+mj-lt"/>
                        </a:rPr>
                      </a:b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Organisateurs</a:t>
                      </a:r>
                      <a:b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Axel </a:t>
                      </a:r>
                      <a:r>
                        <a:rPr lang="fr-FR" sz="11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Nesme</a:t>
                      </a: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Pascale </a:t>
                      </a:r>
                      <a:r>
                        <a:rPr lang="fr-FR" sz="1100" b="1" kern="1200" dirty="0" err="1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Tollance</a:t>
                      </a:r>
                      <a:endParaRPr lang="fr-FR" sz="1100" b="1" kern="1200" dirty="0" smtClean="0">
                        <a:solidFill>
                          <a:schemeClr val="lt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9733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558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53</TotalTime>
  <Words>147</Words>
  <Application>Microsoft Office PowerPoint</Application>
  <PresentationFormat>Grand écran</PresentationFormat>
  <Paragraphs>26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Berlin</vt:lpstr>
      <vt:lpstr>Axe Seuils</vt:lpstr>
      <vt:lpstr>Présentation PowerPoint</vt:lpstr>
    </vt:vector>
  </TitlesOfParts>
  <Company>Universite lyon 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de Seuils</dc:title>
  <dc:creator>Maria Paula Quesada Bahamon</dc:creator>
  <cp:lastModifiedBy>Sandra Hernandez</cp:lastModifiedBy>
  <cp:revision>6</cp:revision>
  <dcterms:created xsi:type="dcterms:W3CDTF">2022-05-10T13:02:29Z</dcterms:created>
  <dcterms:modified xsi:type="dcterms:W3CDTF">2022-06-07T09:45:14Z</dcterms:modified>
</cp:coreProperties>
</file>